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4"/>
  </p:sldMasterIdLst>
  <p:notesMasterIdLst>
    <p:notesMasterId r:id="rId15"/>
  </p:notesMasterIdLst>
  <p:sldIdLst>
    <p:sldId id="256" r:id="rId5"/>
    <p:sldId id="270" r:id="rId6"/>
    <p:sldId id="258" r:id="rId7"/>
    <p:sldId id="271" r:id="rId8"/>
    <p:sldId id="261" r:id="rId9"/>
    <p:sldId id="263" r:id="rId10"/>
    <p:sldId id="264" r:id="rId11"/>
    <p:sldId id="265" r:id="rId12"/>
    <p:sldId id="272" r:id="rId13"/>
    <p:sldId id="266" r:id="rId14"/>
  </p:sldIdLst>
  <p:sldSz cx="9144000" cy="5143500" type="screen16x9"/>
  <p:notesSz cx="6858000" cy="9144000"/>
  <p:embeddedFontLst>
    <p:embeddedFont>
      <p:font typeface="Abadi" panose="020B0604020104020204" pitchFamily="34" charset="0"/>
      <p:regular r:id="rId16"/>
    </p:embeddedFont>
    <p:embeddedFont>
      <p:font typeface="Aharoni" panose="02010803020104030203" pitchFamily="2" charset="-79"/>
      <p:bold r:id="rId17"/>
    </p:embeddedFont>
    <p:embeddedFont>
      <p:font typeface="Amasis MT Pro" panose="02040504050005020304" pitchFamily="18" charset="0"/>
      <p:regular r:id="rId18"/>
      <p:bold r:id="rId19"/>
      <p:italic r:id="rId20"/>
      <p:boldItalic r:id="rId21"/>
    </p:embeddedFont>
    <p:embeddedFont>
      <p:font typeface="Anaheim" panose="020B0604020202020204" charset="0"/>
      <p:regular r:id="rId22"/>
    </p:embeddedFont>
    <p:embeddedFont>
      <p:font typeface="Bebas Neue" panose="020B0606020202050201" pitchFamily="34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Roboto Condensed Light" panose="02000000000000000000" pitchFamily="2" charset="0"/>
      <p:regular r:id="rId28"/>
      <p:italic r:id="rId29"/>
    </p:embeddedFont>
    <p:embeddedFont>
      <p:font typeface="Work Sans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8B7D6A0-E3E9-40DC-AFA1-5DB8CBD79CA2}">
  <a:tblStyle styleId="{58B7D6A0-E3E9-40DC-AFA1-5DB8CBD79C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2"/>
  </p:normalViewPr>
  <p:slideViewPr>
    <p:cSldViewPr snapToGrid="0">
      <p:cViewPr varScale="1">
        <p:scale>
          <a:sx n="100" d="100"/>
          <a:sy n="100" d="100"/>
        </p:scale>
        <p:origin x="1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4361a249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14361a249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1958c8b9cf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1958c8b9cf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18ad8b1eb5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18ad8b1eb5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537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99ffe1e2d_0_8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199ffe1e2d_0_8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99ffe1e2d_0_8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199ffe1e2d_0_8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1371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8ad8b1eb5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18ad8b1eb5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199ffe1e2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199ffe1e2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18ad8b1eb5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18ad8b1eb5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1958c8b9cf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1958c8b9cf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1958c8b9cf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1958c8b9cf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487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619" y="1913524"/>
            <a:ext cx="4142100" cy="18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626" y="3923775"/>
            <a:ext cx="4142100" cy="3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2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8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8"/>
          <p:cNvSpPr/>
          <p:nvPr/>
        </p:nvSpPr>
        <p:spPr>
          <a:xfrm>
            <a:off x="8428904" y="-428625"/>
            <a:ext cx="1291980" cy="1291259"/>
          </a:xfrm>
          <a:custGeom>
            <a:avLst/>
            <a:gdLst/>
            <a:ahLst/>
            <a:cxnLst/>
            <a:rect l="l" t="t" r="r" b="b"/>
            <a:pathLst>
              <a:path w="32227" h="32207" extrusionOk="0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" name="Google Shape;182;p28"/>
          <p:cNvCxnSpPr/>
          <p:nvPr/>
        </p:nvCxnSpPr>
        <p:spPr>
          <a:xfrm>
            <a:off x="0" y="4608500"/>
            <a:ext cx="17727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" name="Google Shape;183;p28"/>
          <p:cNvSpPr txBox="1">
            <a:spLocks noGrp="1"/>
          </p:cNvSpPr>
          <p:nvPr>
            <p:ph type="title"/>
          </p:nvPr>
        </p:nvSpPr>
        <p:spPr>
          <a:xfrm>
            <a:off x="954150" y="535000"/>
            <a:ext cx="72357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1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31"/>
          <p:cNvCxnSpPr/>
          <p:nvPr/>
        </p:nvCxnSpPr>
        <p:spPr>
          <a:xfrm>
            <a:off x="7371325" y="4608225"/>
            <a:ext cx="17727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Google Shape;205;p31"/>
          <p:cNvSpPr/>
          <p:nvPr/>
        </p:nvSpPr>
        <p:spPr>
          <a:xfrm>
            <a:off x="-553563" y="-9"/>
            <a:ext cx="2386157" cy="517674"/>
          </a:xfrm>
          <a:custGeom>
            <a:avLst/>
            <a:gdLst/>
            <a:ahLst/>
            <a:cxnLst/>
            <a:rect l="l" t="t" r="r" b="b"/>
            <a:pathLst>
              <a:path w="59520" h="12912" extrusionOk="0">
                <a:moveTo>
                  <a:pt x="3641" y="1"/>
                </a:moveTo>
                <a:lnTo>
                  <a:pt x="21" y="1970"/>
                </a:lnTo>
                <a:lnTo>
                  <a:pt x="21" y="3323"/>
                </a:lnTo>
                <a:lnTo>
                  <a:pt x="6148" y="1"/>
                </a:lnTo>
                <a:close/>
                <a:moveTo>
                  <a:pt x="12573" y="1"/>
                </a:moveTo>
                <a:lnTo>
                  <a:pt x="21" y="6804"/>
                </a:lnTo>
                <a:lnTo>
                  <a:pt x="21" y="8157"/>
                </a:lnTo>
                <a:lnTo>
                  <a:pt x="15059" y="1"/>
                </a:lnTo>
                <a:close/>
                <a:moveTo>
                  <a:pt x="21365" y="1"/>
                </a:moveTo>
                <a:lnTo>
                  <a:pt x="1" y="11558"/>
                </a:lnTo>
                <a:lnTo>
                  <a:pt x="1" y="12911"/>
                </a:lnTo>
                <a:lnTo>
                  <a:pt x="23872" y="1"/>
                </a:lnTo>
                <a:close/>
                <a:moveTo>
                  <a:pt x="30894" y="1"/>
                </a:moveTo>
                <a:lnTo>
                  <a:pt x="7043" y="12911"/>
                </a:lnTo>
                <a:lnTo>
                  <a:pt x="9529" y="12911"/>
                </a:lnTo>
                <a:lnTo>
                  <a:pt x="33401" y="1"/>
                </a:lnTo>
                <a:close/>
                <a:moveTo>
                  <a:pt x="40423" y="1"/>
                </a:moveTo>
                <a:lnTo>
                  <a:pt x="16551" y="12911"/>
                </a:lnTo>
                <a:lnTo>
                  <a:pt x="19038" y="12911"/>
                </a:lnTo>
                <a:lnTo>
                  <a:pt x="42909" y="1"/>
                </a:lnTo>
                <a:close/>
                <a:moveTo>
                  <a:pt x="50011" y="1"/>
                </a:moveTo>
                <a:lnTo>
                  <a:pt x="26140" y="12911"/>
                </a:lnTo>
                <a:lnTo>
                  <a:pt x="28626" y="12911"/>
                </a:lnTo>
                <a:lnTo>
                  <a:pt x="52498" y="1"/>
                </a:lnTo>
                <a:close/>
                <a:moveTo>
                  <a:pt x="59520" y="1"/>
                </a:moveTo>
                <a:lnTo>
                  <a:pt x="35648" y="12911"/>
                </a:lnTo>
                <a:lnTo>
                  <a:pt x="38155" y="12911"/>
                </a:lnTo>
                <a:lnTo>
                  <a:pt x="59520" y="1353"/>
                </a:lnTo>
                <a:lnTo>
                  <a:pt x="59520" y="1"/>
                </a:lnTo>
                <a:close/>
                <a:moveTo>
                  <a:pt x="59520" y="5213"/>
                </a:moveTo>
                <a:lnTo>
                  <a:pt x="45296" y="12911"/>
                </a:lnTo>
                <a:lnTo>
                  <a:pt x="47803" y="12911"/>
                </a:lnTo>
                <a:lnTo>
                  <a:pt x="59520" y="6565"/>
                </a:lnTo>
                <a:lnTo>
                  <a:pt x="59520" y="5213"/>
                </a:lnTo>
                <a:close/>
                <a:moveTo>
                  <a:pt x="59520" y="10365"/>
                </a:moveTo>
                <a:lnTo>
                  <a:pt x="54805" y="12911"/>
                </a:lnTo>
                <a:lnTo>
                  <a:pt x="57312" y="12911"/>
                </a:lnTo>
                <a:lnTo>
                  <a:pt x="59520" y="11718"/>
                </a:lnTo>
                <a:lnTo>
                  <a:pt x="59520" y="10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2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2"/>
          <p:cNvSpPr/>
          <p:nvPr/>
        </p:nvSpPr>
        <p:spPr>
          <a:xfrm>
            <a:off x="8428904" y="-123825"/>
            <a:ext cx="1291980" cy="1291259"/>
          </a:xfrm>
          <a:custGeom>
            <a:avLst/>
            <a:gdLst/>
            <a:ahLst/>
            <a:cxnLst/>
            <a:rect l="l" t="t" r="r" b="b"/>
            <a:pathLst>
              <a:path w="32227" h="32207" extrusionOk="0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6"/>
          <p:cNvSpPr/>
          <p:nvPr/>
        </p:nvSpPr>
        <p:spPr>
          <a:xfrm>
            <a:off x="8365779" y="-267550"/>
            <a:ext cx="1291980" cy="1291259"/>
          </a:xfrm>
          <a:custGeom>
            <a:avLst/>
            <a:gdLst/>
            <a:ahLst/>
            <a:cxnLst/>
            <a:rect l="l" t="t" r="r" b="b"/>
            <a:pathLst>
              <a:path w="32227" h="32207" extrusionOk="0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" name="Google Shape;35;p6"/>
          <p:cNvCxnSpPr/>
          <p:nvPr/>
        </p:nvCxnSpPr>
        <p:spPr>
          <a:xfrm>
            <a:off x="0" y="4608500"/>
            <a:ext cx="17727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1670250" y="535000"/>
            <a:ext cx="58035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9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4107175" y="1577575"/>
            <a:ext cx="4322100" cy="7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4107175" y="2370675"/>
            <a:ext cx="4322100" cy="13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7371325" y="4608500"/>
            <a:ext cx="17727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68136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1"/>
          </p:nvPr>
        </p:nvSpPr>
        <p:spPr>
          <a:xfrm>
            <a:off x="715100" y="1334850"/>
            <a:ext cx="7446900" cy="30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15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8385054" y="-46025"/>
            <a:ext cx="1291980" cy="1291259"/>
          </a:xfrm>
          <a:custGeom>
            <a:avLst/>
            <a:gdLst/>
            <a:ahLst/>
            <a:cxnLst/>
            <a:rect l="l" t="t" r="r" b="b"/>
            <a:pathLst>
              <a:path w="32227" h="32207" extrusionOk="0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8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8"/>
          <p:cNvCxnSpPr/>
          <p:nvPr/>
        </p:nvCxnSpPr>
        <p:spPr>
          <a:xfrm>
            <a:off x="7371325" y="4608500"/>
            <a:ext cx="17727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68136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1"/>
          </p:nvPr>
        </p:nvSpPr>
        <p:spPr>
          <a:xfrm>
            <a:off x="720000" y="1789050"/>
            <a:ext cx="5374800" cy="15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/>
          <p:nvPr/>
        </p:nvSpPr>
        <p:spPr>
          <a:xfrm>
            <a:off x="-601688" y="2"/>
            <a:ext cx="2386157" cy="517674"/>
          </a:xfrm>
          <a:custGeom>
            <a:avLst/>
            <a:gdLst/>
            <a:ahLst/>
            <a:cxnLst/>
            <a:rect l="l" t="t" r="r" b="b"/>
            <a:pathLst>
              <a:path w="59520" h="12912" extrusionOk="0">
                <a:moveTo>
                  <a:pt x="3641" y="1"/>
                </a:moveTo>
                <a:lnTo>
                  <a:pt x="21" y="1970"/>
                </a:lnTo>
                <a:lnTo>
                  <a:pt x="21" y="3323"/>
                </a:lnTo>
                <a:lnTo>
                  <a:pt x="6148" y="1"/>
                </a:lnTo>
                <a:close/>
                <a:moveTo>
                  <a:pt x="12573" y="1"/>
                </a:moveTo>
                <a:lnTo>
                  <a:pt x="21" y="6804"/>
                </a:lnTo>
                <a:lnTo>
                  <a:pt x="21" y="8157"/>
                </a:lnTo>
                <a:lnTo>
                  <a:pt x="15059" y="1"/>
                </a:lnTo>
                <a:close/>
                <a:moveTo>
                  <a:pt x="21365" y="1"/>
                </a:moveTo>
                <a:lnTo>
                  <a:pt x="1" y="11558"/>
                </a:lnTo>
                <a:lnTo>
                  <a:pt x="1" y="12911"/>
                </a:lnTo>
                <a:lnTo>
                  <a:pt x="23872" y="1"/>
                </a:lnTo>
                <a:close/>
                <a:moveTo>
                  <a:pt x="30894" y="1"/>
                </a:moveTo>
                <a:lnTo>
                  <a:pt x="7043" y="12911"/>
                </a:lnTo>
                <a:lnTo>
                  <a:pt x="9529" y="12911"/>
                </a:lnTo>
                <a:lnTo>
                  <a:pt x="33401" y="1"/>
                </a:lnTo>
                <a:close/>
                <a:moveTo>
                  <a:pt x="40423" y="1"/>
                </a:moveTo>
                <a:lnTo>
                  <a:pt x="16551" y="12911"/>
                </a:lnTo>
                <a:lnTo>
                  <a:pt x="19038" y="12911"/>
                </a:lnTo>
                <a:lnTo>
                  <a:pt x="42909" y="1"/>
                </a:lnTo>
                <a:close/>
                <a:moveTo>
                  <a:pt x="50011" y="1"/>
                </a:moveTo>
                <a:lnTo>
                  <a:pt x="26140" y="12911"/>
                </a:lnTo>
                <a:lnTo>
                  <a:pt x="28626" y="12911"/>
                </a:lnTo>
                <a:lnTo>
                  <a:pt x="52498" y="1"/>
                </a:lnTo>
                <a:close/>
                <a:moveTo>
                  <a:pt x="59520" y="1"/>
                </a:moveTo>
                <a:lnTo>
                  <a:pt x="35648" y="12911"/>
                </a:lnTo>
                <a:lnTo>
                  <a:pt x="38155" y="12911"/>
                </a:lnTo>
                <a:lnTo>
                  <a:pt x="59520" y="1353"/>
                </a:lnTo>
                <a:lnTo>
                  <a:pt x="59520" y="1"/>
                </a:lnTo>
                <a:close/>
                <a:moveTo>
                  <a:pt x="59520" y="5213"/>
                </a:moveTo>
                <a:lnTo>
                  <a:pt x="45296" y="12911"/>
                </a:lnTo>
                <a:lnTo>
                  <a:pt x="47803" y="12911"/>
                </a:lnTo>
                <a:lnTo>
                  <a:pt x="59520" y="6565"/>
                </a:lnTo>
                <a:lnTo>
                  <a:pt x="59520" y="5213"/>
                </a:lnTo>
                <a:close/>
                <a:moveTo>
                  <a:pt x="59520" y="10365"/>
                </a:moveTo>
                <a:lnTo>
                  <a:pt x="54805" y="12911"/>
                </a:lnTo>
                <a:lnTo>
                  <a:pt x="57312" y="12911"/>
                </a:lnTo>
                <a:lnTo>
                  <a:pt x="59520" y="11718"/>
                </a:lnTo>
                <a:lnTo>
                  <a:pt x="59520" y="10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1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>
            <a:spLocks noGrp="1"/>
          </p:cNvSpPr>
          <p:nvPr>
            <p:ph type="subTitle" idx="1"/>
          </p:nvPr>
        </p:nvSpPr>
        <p:spPr>
          <a:xfrm>
            <a:off x="5143578" y="1742655"/>
            <a:ext cx="3139500" cy="56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subTitle" idx="2"/>
          </p:nvPr>
        </p:nvSpPr>
        <p:spPr>
          <a:xfrm>
            <a:off x="5136987" y="1306496"/>
            <a:ext cx="3139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subTitle" idx="3"/>
          </p:nvPr>
        </p:nvSpPr>
        <p:spPr>
          <a:xfrm>
            <a:off x="5140285" y="2891169"/>
            <a:ext cx="3139500" cy="56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subTitle" idx="4"/>
          </p:nvPr>
        </p:nvSpPr>
        <p:spPr>
          <a:xfrm>
            <a:off x="5133693" y="2455011"/>
            <a:ext cx="3139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subTitle" idx="5"/>
          </p:nvPr>
        </p:nvSpPr>
        <p:spPr>
          <a:xfrm>
            <a:off x="5136991" y="4039694"/>
            <a:ext cx="3139500" cy="56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subTitle" idx="6"/>
          </p:nvPr>
        </p:nvSpPr>
        <p:spPr>
          <a:xfrm>
            <a:off x="5130400" y="3603535"/>
            <a:ext cx="3139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58035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4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4"/>
          <p:cNvSpPr txBox="1">
            <a:spLocks noGrp="1"/>
          </p:cNvSpPr>
          <p:nvPr>
            <p:ph type="subTitle" idx="1"/>
          </p:nvPr>
        </p:nvSpPr>
        <p:spPr>
          <a:xfrm>
            <a:off x="871865" y="2325024"/>
            <a:ext cx="2081400" cy="53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4"/>
          <p:cNvSpPr txBox="1">
            <a:spLocks noGrp="1"/>
          </p:cNvSpPr>
          <p:nvPr>
            <p:ph type="subTitle" idx="2"/>
          </p:nvPr>
        </p:nvSpPr>
        <p:spPr>
          <a:xfrm>
            <a:off x="3531300" y="2325024"/>
            <a:ext cx="2081400" cy="53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subTitle" idx="3"/>
          </p:nvPr>
        </p:nvSpPr>
        <p:spPr>
          <a:xfrm>
            <a:off x="6190725" y="2325024"/>
            <a:ext cx="2076900" cy="53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ubTitle" idx="4"/>
          </p:nvPr>
        </p:nvSpPr>
        <p:spPr>
          <a:xfrm>
            <a:off x="871865" y="4078400"/>
            <a:ext cx="2081400" cy="53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subTitle" idx="5"/>
          </p:nvPr>
        </p:nvSpPr>
        <p:spPr>
          <a:xfrm>
            <a:off x="3531300" y="4078400"/>
            <a:ext cx="2081400" cy="53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subTitle" idx="6"/>
          </p:nvPr>
        </p:nvSpPr>
        <p:spPr>
          <a:xfrm>
            <a:off x="6190725" y="4078400"/>
            <a:ext cx="2076900" cy="53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subTitle" idx="7"/>
          </p:nvPr>
        </p:nvSpPr>
        <p:spPr>
          <a:xfrm>
            <a:off x="867500" y="1956400"/>
            <a:ext cx="2081400" cy="37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subTitle" idx="8"/>
          </p:nvPr>
        </p:nvSpPr>
        <p:spPr>
          <a:xfrm>
            <a:off x="3531298" y="1956400"/>
            <a:ext cx="2081400" cy="37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subTitle" idx="9"/>
          </p:nvPr>
        </p:nvSpPr>
        <p:spPr>
          <a:xfrm>
            <a:off x="6195077" y="1956400"/>
            <a:ext cx="2076900" cy="37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subTitle" idx="13"/>
          </p:nvPr>
        </p:nvSpPr>
        <p:spPr>
          <a:xfrm>
            <a:off x="867500" y="3705200"/>
            <a:ext cx="2081400" cy="37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subTitle" idx="14"/>
          </p:nvPr>
        </p:nvSpPr>
        <p:spPr>
          <a:xfrm>
            <a:off x="3531298" y="3705200"/>
            <a:ext cx="2081400" cy="37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subTitle" idx="15"/>
          </p:nvPr>
        </p:nvSpPr>
        <p:spPr>
          <a:xfrm>
            <a:off x="6195077" y="3705200"/>
            <a:ext cx="2076900" cy="37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title"/>
          </p:nvPr>
        </p:nvSpPr>
        <p:spPr>
          <a:xfrm>
            <a:off x="1670250" y="535000"/>
            <a:ext cx="58035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4"/>
          <p:cNvSpPr/>
          <p:nvPr/>
        </p:nvSpPr>
        <p:spPr>
          <a:xfrm>
            <a:off x="-572659" y="-417700"/>
            <a:ext cx="1291980" cy="1291259"/>
          </a:xfrm>
          <a:custGeom>
            <a:avLst/>
            <a:gdLst/>
            <a:ahLst/>
            <a:cxnLst/>
            <a:rect l="l" t="t" r="r" b="b"/>
            <a:pathLst>
              <a:path w="32227" h="32207" extrusionOk="0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5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 txBox="1">
            <a:spLocks noGrp="1"/>
          </p:cNvSpPr>
          <p:nvPr>
            <p:ph type="title"/>
          </p:nvPr>
        </p:nvSpPr>
        <p:spPr>
          <a:xfrm>
            <a:off x="777600" y="535000"/>
            <a:ext cx="75888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5"/>
          <p:cNvSpPr/>
          <p:nvPr/>
        </p:nvSpPr>
        <p:spPr>
          <a:xfrm>
            <a:off x="8428912" y="379552"/>
            <a:ext cx="2386157" cy="517674"/>
          </a:xfrm>
          <a:custGeom>
            <a:avLst/>
            <a:gdLst/>
            <a:ahLst/>
            <a:cxnLst/>
            <a:rect l="l" t="t" r="r" b="b"/>
            <a:pathLst>
              <a:path w="59520" h="12912" extrusionOk="0">
                <a:moveTo>
                  <a:pt x="3641" y="1"/>
                </a:moveTo>
                <a:lnTo>
                  <a:pt x="21" y="1970"/>
                </a:lnTo>
                <a:lnTo>
                  <a:pt x="21" y="3323"/>
                </a:lnTo>
                <a:lnTo>
                  <a:pt x="6148" y="1"/>
                </a:lnTo>
                <a:close/>
                <a:moveTo>
                  <a:pt x="12573" y="1"/>
                </a:moveTo>
                <a:lnTo>
                  <a:pt x="21" y="6804"/>
                </a:lnTo>
                <a:lnTo>
                  <a:pt x="21" y="8157"/>
                </a:lnTo>
                <a:lnTo>
                  <a:pt x="15059" y="1"/>
                </a:lnTo>
                <a:close/>
                <a:moveTo>
                  <a:pt x="21365" y="1"/>
                </a:moveTo>
                <a:lnTo>
                  <a:pt x="1" y="11558"/>
                </a:lnTo>
                <a:lnTo>
                  <a:pt x="1" y="12911"/>
                </a:lnTo>
                <a:lnTo>
                  <a:pt x="23872" y="1"/>
                </a:lnTo>
                <a:close/>
                <a:moveTo>
                  <a:pt x="30894" y="1"/>
                </a:moveTo>
                <a:lnTo>
                  <a:pt x="7043" y="12911"/>
                </a:lnTo>
                <a:lnTo>
                  <a:pt x="9529" y="12911"/>
                </a:lnTo>
                <a:lnTo>
                  <a:pt x="33401" y="1"/>
                </a:lnTo>
                <a:close/>
                <a:moveTo>
                  <a:pt x="40423" y="1"/>
                </a:moveTo>
                <a:lnTo>
                  <a:pt x="16551" y="12911"/>
                </a:lnTo>
                <a:lnTo>
                  <a:pt x="19038" y="12911"/>
                </a:lnTo>
                <a:lnTo>
                  <a:pt x="42909" y="1"/>
                </a:lnTo>
                <a:close/>
                <a:moveTo>
                  <a:pt x="50011" y="1"/>
                </a:moveTo>
                <a:lnTo>
                  <a:pt x="26140" y="12911"/>
                </a:lnTo>
                <a:lnTo>
                  <a:pt x="28626" y="12911"/>
                </a:lnTo>
                <a:lnTo>
                  <a:pt x="52498" y="1"/>
                </a:lnTo>
                <a:close/>
                <a:moveTo>
                  <a:pt x="59520" y="1"/>
                </a:moveTo>
                <a:lnTo>
                  <a:pt x="35648" y="12911"/>
                </a:lnTo>
                <a:lnTo>
                  <a:pt x="38155" y="12911"/>
                </a:lnTo>
                <a:lnTo>
                  <a:pt x="59520" y="1353"/>
                </a:lnTo>
                <a:lnTo>
                  <a:pt x="59520" y="1"/>
                </a:lnTo>
                <a:close/>
                <a:moveTo>
                  <a:pt x="59520" y="5213"/>
                </a:moveTo>
                <a:lnTo>
                  <a:pt x="45296" y="12911"/>
                </a:lnTo>
                <a:lnTo>
                  <a:pt x="47803" y="12911"/>
                </a:lnTo>
                <a:lnTo>
                  <a:pt x="59520" y="6565"/>
                </a:lnTo>
                <a:lnTo>
                  <a:pt x="59520" y="5213"/>
                </a:lnTo>
                <a:close/>
                <a:moveTo>
                  <a:pt x="59520" y="10365"/>
                </a:moveTo>
                <a:lnTo>
                  <a:pt x="54805" y="12911"/>
                </a:lnTo>
                <a:lnTo>
                  <a:pt x="57312" y="12911"/>
                </a:lnTo>
                <a:lnTo>
                  <a:pt x="59520" y="11718"/>
                </a:lnTo>
                <a:lnTo>
                  <a:pt x="59520" y="10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6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6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58" r:id="rId4"/>
    <p:sldLayoutId id="2147483663" r:id="rId5"/>
    <p:sldLayoutId id="2147483664" r:id="rId6"/>
    <p:sldLayoutId id="2147483667" r:id="rId7"/>
    <p:sldLayoutId id="2147483670" r:id="rId8"/>
    <p:sldLayoutId id="2147483671" r:id="rId9"/>
    <p:sldLayoutId id="2147483674" r:id="rId10"/>
    <p:sldLayoutId id="2147483677" r:id="rId11"/>
    <p:sldLayoutId id="2147483678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et up your own gym with these essential gym equipment">
            <a:extLst>
              <a:ext uri="{FF2B5EF4-FFF2-40B4-BE49-F238E27FC236}">
                <a16:creationId xmlns:a16="http://schemas.microsoft.com/office/drawing/2014/main" id="{BE7E6A6A-DCE3-6547-5E37-6F9C78B61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8326"/>
            <a:ext cx="3851316" cy="43015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0" name="Google Shape;220;p36"/>
          <p:cNvSpPr txBox="1">
            <a:spLocks noGrp="1"/>
          </p:cNvSpPr>
          <p:nvPr>
            <p:ph type="ctrTitle"/>
          </p:nvPr>
        </p:nvSpPr>
        <p:spPr>
          <a:xfrm>
            <a:off x="4144528" y="1586534"/>
            <a:ext cx="4748763" cy="3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DAMG 6210 </a:t>
            </a:r>
            <a:r>
              <a:rPr lang="en-IN" sz="1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Data Management and Database Design</a:t>
            </a:r>
            <a:endParaRPr sz="1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6" name="Google Shape;226;p36"/>
          <p:cNvSpPr/>
          <p:nvPr/>
        </p:nvSpPr>
        <p:spPr>
          <a:xfrm>
            <a:off x="4015740" y="778289"/>
            <a:ext cx="5006340" cy="4028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haroni" panose="02010803020104030203" pitchFamily="2" charset="-79"/>
                <a:cs typeface="Aharoni" panose="02010803020104030203" pitchFamily="2" charset="-79"/>
              </a:rPr>
              <a:t>GYM MANAGEMENT SYSTEM</a:t>
            </a:r>
            <a:endParaRPr b="1" i="0" dirty="0"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34" name="Google Shape;234;p36"/>
          <p:cNvSpPr/>
          <p:nvPr/>
        </p:nvSpPr>
        <p:spPr>
          <a:xfrm>
            <a:off x="471262" y="10652"/>
            <a:ext cx="2386157" cy="517674"/>
          </a:xfrm>
          <a:custGeom>
            <a:avLst/>
            <a:gdLst/>
            <a:ahLst/>
            <a:cxnLst/>
            <a:rect l="l" t="t" r="r" b="b"/>
            <a:pathLst>
              <a:path w="59520" h="12912" extrusionOk="0">
                <a:moveTo>
                  <a:pt x="3641" y="1"/>
                </a:moveTo>
                <a:lnTo>
                  <a:pt x="21" y="1970"/>
                </a:lnTo>
                <a:lnTo>
                  <a:pt x="21" y="3323"/>
                </a:lnTo>
                <a:lnTo>
                  <a:pt x="6148" y="1"/>
                </a:lnTo>
                <a:close/>
                <a:moveTo>
                  <a:pt x="12573" y="1"/>
                </a:moveTo>
                <a:lnTo>
                  <a:pt x="21" y="6804"/>
                </a:lnTo>
                <a:lnTo>
                  <a:pt x="21" y="8157"/>
                </a:lnTo>
                <a:lnTo>
                  <a:pt x="15059" y="1"/>
                </a:lnTo>
                <a:close/>
                <a:moveTo>
                  <a:pt x="21365" y="1"/>
                </a:moveTo>
                <a:lnTo>
                  <a:pt x="1" y="11558"/>
                </a:lnTo>
                <a:lnTo>
                  <a:pt x="1" y="12911"/>
                </a:lnTo>
                <a:lnTo>
                  <a:pt x="23872" y="1"/>
                </a:lnTo>
                <a:close/>
                <a:moveTo>
                  <a:pt x="30894" y="1"/>
                </a:moveTo>
                <a:lnTo>
                  <a:pt x="7043" y="12911"/>
                </a:lnTo>
                <a:lnTo>
                  <a:pt x="9529" y="12911"/>
                </a:lnTo>
                <a:lnTo>
                  <a:pt x="33401" y="1"/>
                </a:lnTo>
                <a:close/>
                <a:moveTo>
                  <a:pt x="40423" y="1"/>
                </a:moveTo>
                <a:lnTo>
                  <a:pt x="16551" y="12911"/>
                </a:lnTo>
                <a:lnTo>
                  <a:pt x="19038" y="12911"/>
                </a:lnTo>
                <a:lnTo>
                  <a:pt x="42909" y="1"/>
                </a:lnTo>
                <a:close/>
                <a:moveTo>
                  <a:pt x="50011" y="1"/>
                </a:moveTo>
                <a:lnTo>
                  <a:pt x="26140" y="12911"/>
                </a:lnTo>
                <a:lnTo>
                  <a:pt x="28626" y="12911"/>
                </a:lnTo>
                <a:lnTo>
                  <a:pt x="52498" y="1"/>
                </a:lnTo>
                <a:close/>
                <a:moveTo>
                  <a:pt x="59520" y="1"/>
                </a:moveTo>
                <a:lnTo>
                  <a:pt x="35648" y="12911"/>
                </a:lnTo>
                <a:lnTo>
                  <a:pt x="38155" y="12911"/>
                </a:lnTo>
                <a:lnTo>
                  <a:pt x="59520" y="1353"/>
                </a:lnTo>
                <a:lnTo>
                  <a:pt x="59520" y="1"/>
                </a:lnTo>
                <a:close/>
                <a:moveTo>
                  <a:pt x="59520" y="5213"/>
                </a:moveTo>
                <a:lnTo>
                  <a:pt x="45296" y="12911"/>
                </a:lnTo>
                <a:lnTo>
                  <a:pt x="47803" y="12911"/>
                </a:lnTo>
                <a:lnTo>
                  <a:pt x="59520" y="6565"/>
                </a:lnTo>
                <a:lnTo>
                  <a:pt x="59520" y="5213"/>
                </a:lnTo>
                <a:close/>
                <a:moveTo>
                  <a:pt x="59520" y="10365"/>
                </a:moveTo>
                <a:lnTo>
                  <a:pt x="54805" y="12911"/>
                </a:lnTo>
                <a:lnTo>
                  <a:pt x="57312" y="12911"/>
                </a:lnTo>
                <a:lnTo>
                  <a:pt x="59520" y="11718"/>
                </a:lnTo>
                <a:lnTo>
                  <a:pt x="59520" y="10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Online Image Placeholder 23" descr="User">
            <a:extLst>
              <a:ext uri="{FF2B5EF4-FFF2-40B4-BE49-F238E27FC236}">
                <a16:creationId xmlns:a16="http://schemas.microsoft.com/office/drawing/2014/main" id="{869241D3-6047-9DD3-47C2-FA421BAA6DC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9458" y="2513551"/>
            <a:ext cx="496841" cy="4968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15CC23-1CC8-D308-6170-4EBC8982495B}"/>
              </a:ext>
            </a:extLst>
          </p:cNvPr>
          <p:cNvSpPr txBox="1"/>
          <p:nvPr/>
        </p:nvSpPr>
        <p:spPr>
          <a:xfrm>
            <a:off x="4420869" y="3392775"/>
            <a:ext cx="41960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badi" panose="020F0502020204030204" pitchFamily="34" charset="0"/>
              </a:rPr>
              <a:t>Kushal Upadhyay</a:t>
            </a:r>
          </a:p>
          <a:p>
            <a:pPr algn="ctr"/>
            <a:r>
              <a:rPr lang="en-US" sz="1600" dirty="0" err="1">
                <a:solidFill>
                  <a:schemeClr val="tx1"/>
                </a:solidFill>
                <a:latin typeface="Abadi" panose="020F0502020204030204" pitchFamily="34" charset="0"/>
              </a:rPr>
              <a:t>Vrushali</a:t>
            </a:r>
            <a:r>
              <a:rPr lang="en-US" sz="1600" dirty="0">
                <a:solidFill>
                  <a:schemeClr val="tx1"/>
                </a:solidFill>
                <a:latin typeface="Abad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badi" panose="020F0502020204030204" pitchFamily="34" charset="0"/>
              </a:rPr>
              <a:t>Phaltankar</a:t>
            </a:r>
            <a:endParaRPr lang="en-US" sz="1600" dirty="0">
              <a:solidFill>
                <a:schemeClr val="tx1"/>
              </a:solidFill>
              <a:latin typeface="Abadi" panose="020F0502020204030204" pitchFamily="34" charset="0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badi" panose="020F0502020204030204" pitchFamily="34" charset="0"/>
              </a:rPr>
              <a:t>Pratik Prakash </a:t>
            </a:r>
            <a:r>
              <a:rPr lang="en-US" sz="1600" dirty="0" err="1">
                <a:solidFill>
                  <a:schemeClr val="tx1"/>
                </a:solidFill>
                <a:latin typeface="Abadi" panose="020F0502020204030204" pitchFamily="34" charset="0"/>
              </a:rPr>
              <a:t>Sannakki</a:t>
            </a:r>
            <a:endParaRPr lang="en-US" sz="1600" dirty="0">
              <a:solidFill>
                <a:schemeClr val="tx1"/>
              </a:solidFill>
              <a:latin typeface="Abadi" panose="020F0502020204030204" pitchFamily="34" charset="0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badi" panose="020F0502020204030204" pitchFamily="34" charset="0"/>
              </a:rPr>
              <a:t>Amit Yadav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badi" panose="020F0502020204030204" pitchFamily="34" charset="0"/>
              </a:rPr>
              <a:t>Hemanth Ramesh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58DBE7-8252-B539-D06E-FC3FBA8974A9}"/>
              </a:ext>
            </a:extLst>
          </p:cNvPr>
          <p:cNvSpPr txBox="1"/>
          <p:nvPr/>
        </p:nvSpPr>
        <p:spPr>
          <a:xfrm>
            <a:off x="6017800" y="2167406"/>
            <a:ext cx="940158" cy="308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Amasis MT Pro" panose="02040504050005020304" pitchFamily="18" charset="0"/>
              </a:rPr>
              <a:t>TEAM 09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">
            <a:extLst>
              <a:ext uri="{FF2B5EF4-FFF2-40B4-BE49-F238E27FC236}">
                <a16:creationId xmlns:a16="http://schemas.microsoft.com/office/drawing/2014/main" id="{1BDB3FA2-2A35-A7AB-CC4C-AA010B5C1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740" y="-137160"/>
            <a:ext cx="3909060" cy="617400"/>
          </a:xfrm>
        </p:spPr>
        <p:txBody>
          <a:bodyPr/>
          <a:lstStyle/>
          <a:p>
            <a:r>
              <a:rPr lang="en-US" u="sng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OUTCOMES </a:t>
            </a:r>
          </a:p>
        </p:txBody>
      </p:sp>
      <p:sp>
        <p:nvSpPr>
          <p:cNvPr id="2" name="Content Placeholder 13">
            <a:extLst>
              <a:ext uri="{FF2B5EF4-FFF2-40B4-BE49-F238E27FC236}">
                <a16:creationId xmlns:a16="http://schemas.microsoft.com/office/drawing/2014/main" id="{19BD7C3C-1536-D872-D399-D13F4971C680}"/>
              </a:ext>
            </a:extLst>
          </p:cNvPr>
          <p:cNvSpPr txBox="1">
            <a:spLocks/>
          </p:cNvSpPr>
          <p:nvPr/>
        </p:nvSpPr>
        <p:spPr>
          <a:xfrm>
            <a:off x="270455" y="869324"/>
            <a:ext cx="8384147" cy="3404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algn="l"/>
            <a:r>
              <a:rPr lang="en-US" sz="1500" dirty="0">
                <a:latin typeface="Abadi" panose="020B0604020104020204" pitchFamily="34" charset="0"/>
              </a:rPr>
              <a:t> </a:t>
            </a:r>
            <a:r>
              <a:rPr lang="en-US" sz="1500" dirty="0">
                <a:latin typeface="Times New Roman" panose="02020603050405020304" pitchFamily="18" charset="0"/>
              </a:rPr>
              <a:t>     Based on the requirements analysis phase, the "Gold's Gym Management System" has been created to fulfill the necessary requirements. This system is designed to be user-friendly, with efficient form and field level validations. The previous manual system had various drawbacks, so this project was developed to address these issues and meet the expectations of modern times. </a:t>
            </a:r>
          </a:p>
          <a:p>
            <a:endParaRPr lang="en-US" dirty="0">
              <a:latin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700" b="1" u="sng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Future Scope:</a:t>
            </a:r>
          </a:p>
          <a:p>
            <a:pPr marL="0" indent="0" algn="l"/>
            <a:endParaRPr lang="en-US" sz="1700" b="1" u="sng" dirty="0"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700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There are also few features which can be integrated with this system to make it more flexible. Below list</a:t>
            </a:r>
          </a:p>
          <a:p>
            <a:pPr algn="l"/>
            <a:r>
              <a:rPr lang="en-US" sz="1700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shows the future points to be consider:</a:t>
            </a:r>
          </a:p>
          <a:p>
            <a:pPr algn="l"/>
            <a:endParaRPr lang="en-US" sz="1700" dirty="0"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700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Real-time Chat BOT option for members and trainer, so that members can directly enquiry their trainer on any time through the Chat BOT.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700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Automated Fitness suggestion by enquiring the condition of the health.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700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Real time Claim Processing Bot.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700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Video conversation option for trainers and members.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700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Online payment through face recognition.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700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Barcode generation for membership card and using this, members can take entry to Gym.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700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Fingerprint matching for taking entry to gym.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0974D4-1A74-CBDB-1778-8A0351102D2D}"/>
              </a:ext>
            </a:extLst>
          </p:cNvPr>
          <p:cNvSpPr/>
          <p:nvPr/>
        </p:nvSpPr>
        <p:spPr>
          <a:xfrm>
            <a:off x="2640168" y="4533363"/>
            <a:ext cx="309198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masis MT Pro" panose="02040504050005020304" pitchFamily="18" charset="0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>
            <a:spLocks noGrp="1"/>
          </p:cNvSpPr>
          <p:nvPr>
            <p:ph type="title"/>
          </p:nvPr>
        </p:nvSpPr>
        <p:spPr>
          <a:xfrm>
            <a:off x="2575775" y="-26873"/>
            <a:ext cx="3670478" cy="5802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accent3"/>
                </a:solidFill>
              </a:rPr>
              <a:t>OBJECTIVE</a:t>
            </a:r>
            <a:endParaRPr u="sng" dirty="0">
              <a:solidFill>
                <a:schemeClr val="accent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F5B700-28FE-4610-AC8E-F112B61AD9D6}"/>
              </a:ext>
            </a:extLst>
          </p:cNvPr>
          <p:cNvSpPr txBox="1"/>
          <p:nvPr/>
        </p:nvSpPr>
        <p:spPr>
          <a:xfrm>
            <a:off x="0" y="742478"/>
            <a:ext cx="909066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 Gym Database Management System is a software solution designed to efficiently manage and store data related to a gym center's operations, including membership information, attendance records, fee payments, and equipment inventory maintenance reports. Such a system helps streamline billing processes, automate billing cycles, and track revenue in real-time.</a:t>
            </a:r>
          </a:p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Implementing a Gym Database Management System can enhance a gym center's operations by providing easy access to essential data and generating accurate reports for decision-making purposes.</a:t>
            </a:r>
          </a:p>
        </p:txBody>
      </p:sp>
      <p:sp>
        <p:nvSpPr>
          <p:cNvPr id="2" name="Google Shape;1146;p28">
            <a:extLst>
              <a:ext uri="{FF2B5EF4-FFF2-40B4-BE49-F238E27FC236}">
                <a16:creationId xmlns:a16="http://schemas.microsoft.com/office/drawing/2014/main" id="{D9E267B3-33AD-56CF-6C55-6B3E0236FD3B}"/>
              </a:ext>
            </a:extLst>
          </p:cNvPr>
          <p:cNvSpPr txBox="1">
            <a:spLocks/>
          </p:cNvSpPr>
          <p:nvPr/>
        </p:nvSpPr>
        <p:spPr>
          <a:xfrm>
            <a:off x="-304612" y="2431267"/>
            <a:ext cx="967496" cy="4683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GB" sz="3600" dirty="0">
                <a:solidFill>
                  <a:schemeClr val="accent3"/>
                </a:solidFill>
              </a:rPr>
              <a:t>1</a:t>
            </a:r>
          </a:p>
        </p:txBody>
      </p:sp>
      <p:sp>
        <p:nvSpPr>
          <p:cNvPr id="6" name="Google Shape;1152;p28">
            <a:extLst>
              <a:ext uri="{FF2B5EF4-FFF2-40B4-BE49-F238E27FC236}">
                <a16:creationId xmlns:a16="http://schemas.microsoft.com/office/drawing/2014/main" id="{0C7E90CB-522E-2E2D-A40E-26CEE63CE14E}"/>
              </a:ext>
            </a:extLst>
          </p:cNvPr>
          <p:cNvSpPr txBox="1">
            <a:spLocks/>
          </p:cNvSpPr>
          <p:nvPr/>
        </p:nvSpPr>
        <p:spPr>
          <a:xfrm>
            <a:off x="287069" y="2593229"/>
            <a:ext cx="3762633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To keep track of the members and their plans, and to communicate with them efficiently.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4EFFA7-696C-4A17-C63D-368DE5FE535B}"/>
              </a:ext>
            </a:extLst>
          </p:cNvPr>
          <p:cNvSpPr txBox="1"/>
          <p:nvPr/>
        </p:nvSpPr>
        <p:spPr>
          <a:xfrm>
            <a:off x="5345796" y="2334620"/>
            <a:ext cx="338899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1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Avoiding redundant customer records, guarding against data loss, and maintaining records efficiently.</a:t>
            </a: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28BFEA-A773-10A9-674E-D661C8C6BC92}"/>
              </a:ext>
            </a:extLst>
          </p:cNvPr>
          <p:cNvSpPr txBox="1"/>
          <p:nvPr/>
        </p:nvSpPr>
        <p:spPr>
          <a:xfrm>
            <a:off x="306447" y="3886619"/>
            <a:ext cx="41997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To create reports on various operations within the gym, including membership fee payment, which can be analyzed to get clear information about the members.</a:t>
            </a:r>
            <a:endParaRPr lang="en-GB" sz="32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67FAE-3973-51D3-D660-2E5A452D542B}"/>
              </a:ext>
            </a:extLst>
          </p:cNvPr>
          <p:cNvSpPr txBox="1"/>
          <p:nvPr/>
        </p:nvSpPr>
        <p:spPr>
          <a:xfrm>
            <a:off x="5391150" y="3826308"/>
            <a:ext cx="344640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To provide a variety of alternatives, in terms of equipment, different fitness coaches based on availability and fee payment updates as well. </a:t>
            </a: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Google Shape;1146;p28">
            <a:extLst>
              <a:ext uri="{FF2B5EF4-FFF2-40B4-BE49-F238E27FC236}">
                <a16:creationId xmlns:a16="http://schemas.microsoft.com/office/drawing/2014/main" id="{99D4C50F-D35F-2996-B665-693ED8005553}"/>
              </a:ext>
            </a:extLst>
          </p:cNvPr>
          <p:cNvSpPr txBox="1">
            <a:spLocks/>
          </p:cNvSpPr>
          <p:nvPr/>
        </p:nvSpPr>
        <p:spPr>
          <a:xfrm>
            <a:off x="4756292" y="2421399"/>
            <a:ext cx="967496" cy="4683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GB" sz="3600" dirty="0">
                <a:solidFill>
                  <a:schemeClr val="accent3"/>
                </a:solidFill>
              </a:rPr>
              <a:t>2</a:t>
            </a:r>
          </a:p>
        </p:txBody>
      </p:sp>
      <p:sp>
        <p:nvSpPr>
          <p:cNvPr id="14" name="Google Shape;1146;p28">
            <a:extLst>
              <a:ext uri="{FF2B5EF4-FFF2-40B4-BE49-F238E27FC236}">
                <a16:creationId xmlns:a16="http://schemas.microsoft.com/office/drawing/2014/main" id="{7387CB0D-492B-E468-AAE3-00FF1DC829E3}"/>
              </a:ext>
            </a:extLst>
          </p:cNvPr>
          <p:cNvSpPr txBox="1">
            <a:spLocks/>
          </p:cNvSpPr>
          <p:nvPr/>
        </p:nvSpPr>
        <p:spPr>
          <a:xfrm>
            <a:off x="-272415" y="3652423"/>
            <a:ext cx="967496" cy="4683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GB" sz="3600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5" name="Google Shape;1146;p28">
            <a:extLst>
              <a:ext uri="{FF2B5EF4-FFF2-40B4-BE49-F238E27FC236}">
                <a16:creationId xmlns:a16="http://schemas.microsoft.com/office/drawing/2014/main" id="{28536403-F547-A28F-F3D9-05C68D38C34E}"/>
              </a:ext>
            </a:extLst>
          </p:cNvPr>
          <p:cNvSpPr txBox="1">
            <a:spLocks/>
          </p:cNvSpPr>
          <p:nvPr/>
        </p:nvSpPr>
        <p:spPr>
          <a:xfrm>
            <a:off x="4862048" y="3600907"/>
            <a:ext cx="967496" cy="4683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GB" sz="3600" dirty="0">
                <a:solidFill>
                  <a:schemeClr val="accent3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80986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8"/>
          <p:cNvSpPr txBox="1">
            <a:spLocks noGrp="1"/>
          </p:cNvSpPr>
          <p:nvPr>
            <p:ph type="title"/>
          </p:nvPr>
        </p:nvSpPr>
        <p:spPr>
          <a:xfrm>
            <a:off x="2807616" y="-135560"/>
            <a:ext cx="33186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ERD DIAGRAM</a:t>
            </a:r>
            <a:endParaRPr dirty="0">
              <a:solidFill>
                <a:schemeClr val="accent3"/>
              </a:solidFill>
            </a:endParaRPr>
          </a:p>
        </p:txBody>
      </p:sp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8B57EE9-B6F8-4F1A-A20B-72CF9B5542B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077" y="416748"/>
            <a:ext cx="9053848" cy="47267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8"/>
          <p:cNvSpPr txBox="1">
            <a:spLocks noGrp="1"/>
          </p:cNvSpPr>
          <p:nvPr>
            <p:ph type="title"/>
          </p:nvPr>
        </p:nvSpPr>
        <p:spPr>
          <a:xfrm>
            <a:off x="2421228" y="-109802"/>
            <a:ext cx="4593629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3"/>
                </a:solidFill>
              </a:rPr>
              <a:t>HIGH LEVEL DESIGN</a:t>
            </a:r>
          </a:p>
        </p:txBody>
      </p:sp>
      <p:sp>
        <p:nvSpPr>
          <p:cNvPr id="2" name="Google Shape;267;p38">
            <a:extLst>
              <a:ext uri="{FF2B5EF4-FFF2-40B4-BE49-F238E27FC236}">
                <a16:creationId xmlns:a16="http://schemas.microsoft.com/office/drawing/2014/main" id="{9D37DD23-082D-1D60-94E5-1A160E435610}"/>
              </a:ext>
            </a:extLst>
          </p:cNvPr>
          <p:cNvSpPr txBox="1">
            <a:spLocks/>
          </p:cNvSpPr>
          <p:nvPr/>
        </p:nvSpPr>
        <p:spPr>
          <a:xfrm>
            <a:off x="5391651" y="874318"/>
            <a:ext cx="2841917" cy="427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r>
              <a:rPr lang="en-US" sz="1800" dirty="0">
                <a:solidFill>
                  <a:schemeClr val="accent3"/>
                </a:solidFill>
              </a:rPr>
              <a:t>Create Table Structure</a:t>
            </a:r>
          </a:p>
        </p:txBody>
      </p:sp>
      <p:sp>
        <p:nvSpPr>
          <p:cNvPr id="3" name="Google Shape;267;p38">
            <a:extLst>
              <a:ext uri="{FF2B5EF4-FFF2-40B4-BE49-F238E27FC236}">
                <a16:creationId xmlns:a16="http://schemas.microsoft.com/office/drawing/2014/main" id="{1D52B4A6-B433-E973-6031-F5BC6CC1FF62}"/>
              </a:ext>
            </a:extLst>
          </p:cNvPr>
          <p:cNvSpPr txBox="1">
            <a:spLocks/>
          </p:cNvSpPr>
          <p:nvPr/>
        </p:nvSpPr>
        <p:spPr>
          <a:xfrm>
            <a:off x="467432" y="2527718"/>
            <a:ext cx="2841917" cy="427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r>
              <a:rPr lang="en-US" sz="1800" dirty="0">
                <a:solidFill>
                  <a:schemeClr val="accent3"/>
                </a:solidFill>
              </a:rPr>
              <a:t>Data Insertion</a:t>
            </a:r>
          </a:p>
        </p:txBody>
      </p:sp>
      <p:sp>
        <p:nvSpPr>
          <p:cNvPr id="5" name="Google Shape;267;p38">
            <a:extLst>
              <a:ext uri="{FF2B5EF4-FFF2-40B4-BE49-F238E27FC236}">
                <a16:creationId xmlns:a16="http://schemas.microsoft.com/office/drawing/2014/main" id="{A1EE2C35-8B99-D571-685F-EFEF2FE9E93B}"/>
              </a:ext>
            </a:extLst>
          </p:cNvPr>
          <p:cNvSpPr txBox="1">
            <a:spLocks/>
          </p:cNvSpPr>
          <p:nvPr/>
        </p:nvSpPr>
        <p:spPr>
          <a:xfrm>
            <a:off x="5328276" y="2523482"/>
            <a:ext cx="350517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ctr"/>
            <a:r>
              <a:rPr lang="en-US" sz="1800" dirty="0">
                <a:solidFill>
                  <a:schemeClr val="accent3"/>
                </a:solidFill>
              </a:rPr>
              <a:t>Stored Procedure, Functions and Triggers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E78EC0-9A34-ED36-522E-CDE2450C3213}"/>
              </a:ext>
            </a:extLst>
          </p:cNvPr>
          <p:cNvSpPr txBox="1"/>
          <p:nvPr/>
        </p:nvSpPr>
        <p:spPr>
          <a:xfrm>
            <a:off x="5420831" y="1384293"/>
            <a:ext cx="23262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In this phase, we are creating 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table structures for all major 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entities of a Gym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EEA68C-E4F1-D4FF-32C2-15FFB2E14718}"/>
              </a:ext>
            </a:extLst>
          </p:cNvPr>
          <p:cNvSpPr txBox="1"/>
          <p:nvPr/>
        </p:nvSpPr>
        <p:spPr>
          <a:xfrm>
            <a:off x="468149" y="3110790"/>
            <a:ext cx="26997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badi" panose="020B0604020104020204" pitchFamily="34" charset="0"/>
              </a:rPr>
              <a:t>In this phase, we are inserting </a:t>
            </a:r>
          </a:p>
          <a:p>
            <a:r>
              <a:rPr lang="en-US" dirty="0">
                <a:solidFill>
                  <a:schemeClr val="tx1"/>
                </a:solidFill>
                <a:latin typeface="Abadi" panose="020B0604020104020204" pitchFamily="34" charset="0"/>
              </a:rPr>
              <a:t>data into all tables with respect </a:t>
            </a:r>
          </a:p>
          <a:p>
            <a:r>
              <a:rPr lang="en-US" dirty="0">
                <a:solidFill>
                  <a:schemeClr val="tx1"/>
                </a:solidFill>
                <a:latin typeface="Abadi" panose="020B0604020104020204" pitchFamily="34" charset="0"/>
              </a:rPr>
              <a:t>to their primary and foreign key </a:t>
            </a:r>
          </a:p>
          <a:p>
            <a:r>
              <a:rPr lang="en-US" dirty="0">
                <a:solidFill>
                  <a:schemeClr val="tx1"/>
                </a:solidFill>
                <a:latin typeface="Abadi" panose="020B0604020104020204" pitchFamily="34" charset="0"/>
              </a:rPr>
              <a:t>relations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598001-CFF5-2C66-0F2C-E81F4F0F6828}"/>
              </a:ext>
            </a:extLst>
          </p:cNvPr>
          <p:cNvSpPr txBox="1"/>
          <p:nvPr/>
        </p:nvSpPr>
        <p:spPr>
          <a:xfrm>
            <a:off x="5420831" y="3324532"/>
            <a:ext cx="32928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Stored procedures for assigning 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trainers and list of customer, triggers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for maintaining subscription audit and 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for calculating percentage of total purchase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55641-8504-EED2-28F9-3BE6468482C9}"/>
              </a:ext>
            </a:extLst>
          </p:cNvPr>
          <p:cNvSpPr txBox="1"/>
          <p:nvPr/>
        </p:nvSpPr>
        <p:spPr>
          <a:xfrm>
            <a:off x="447933" y="829786"/>
            <a:ext cx="28777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accent3"/>
                </a:solidFill>
              </a:rPr>
              <a:t>Scope and requirements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AED970-6028-941D-9A45-7A7D184D74CD}"/>
              </a:ext>
            </a:extLst>
          </p:cNvPr>
          <p:cNvSpPr txBox="1"/>
          <p:nvPr/>
        </p:nvSpPr>
        <p:spPr>
          <a:xfrm>
            <a:off x="447933" y="1366977"/>
            <a:ext cx="26308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Defining the scope of the project 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and functional parameters for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identifying necessary entities and 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4124145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2" name="Google Shape;342;p41"/>
          <p:cNvCxnSpPr/>
          <p:nvPr/>
        </p:nvCxnSpPr>
        <p:spPr>
          <a:xfrm>
            <a:off x="7371300" y="4608500"/>
            <a:ext cx="17727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4" name="Google Shape;344;p41"/>
          <p:cNvSpPr/>
          <p:nvPr/>
        </p:nvSpPr>
        <p:spPr>
          <a:xfrm>
            <a:off x="-26171" y="-493900"/>
            <a:ext cx="1291980" cy="1291259"/>
          </a:xfrm>
          <a:custGeom>
            <a:avLst/>
            <a:gdLst/>
            <a:ahLst/>
            <a:cxnLst/>
            <a:rect l="l" t="t" r="r" b="b"/>
            <a:pathLst>
              <a:path w="32227" h="32207" extrusionOk="0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67;p38">
            <a:extLst>
              <a:ext uri="{FF2B5EF4-FFF2-40B4-BE49-F238E27FC236}">
                <a16:creationId xmlns:a16="http://schemas.microsoft.com/office/drawing/2014/main" id="{EF59BB93-51E2-D0F9-D57B-D38F820FE5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6880" y="0"/>
            <a:ext cx="615071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</a:rPr>
              <a:t>DDL STATEMENTS</a:t>
            </a:r>
            <a:r>
              <a:rPr lang="en" sz="2000" dirty="0">
                <a:solidFill>
                  <a:schemeClr val="accent3"/>
                </a:solidFill>
              </a:rPr>
              <a:t> AND STORED PROCEDURES </a:t>
            </a:r>
            <a:endParaRPr sz="2000" dirty="0">
              <a:solidFill>
                <a:schemeClr val="accent3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E98269-38A4-67AD-F934-3830072E4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43" y="514074"/>
            <a:ext cx="2316342" cy="20576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6514C7-E4FD-BC90-A42B-7FF5509BC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65121"/>
            <a:ext cx="2316342" cy="22783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1B4EA1-A357-F7FA-D1F9-940AE20B8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6483" y="3216285"/>
            <a:ext cx="2148780" cy="18553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0B421B-4AA6-D204-071F-8DEC74D967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2923" y="374888"/>
            <a:ext cx="3299394" cy="21670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A6CF59-B6A1-5201-DA8B-669DCAEA7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2923" y="3045702"/>
            <a:ext cx="3361077" cy="17229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5" name="Table 8">
            <a:extLst>
              <a:ext uri="{FF2B5EF4-FFF2-40B4-BE49-F238E27FC236}">
                <a16:creationId xmlns:a16="http://schemas.microsoft.com/office/drawing/2014/main" id="{4356B5B6-AFA5-A957-DF46-4A724D9C9B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702508"/>
              </p:ext>
            </p:extLst>
          </p:nvPr>
        </p:nvGraphicFramePr>
        <p:xfrm>
          <a:off x="3361078" y="374888"/>
          <a:ext cx="1545900" cy="26517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545900">
                  <a:extLst>
                    <a:ext uri="{9D8B030D-6E8A-4147-A177-3AD203B41FA5}">
                      <a16:colId xmlns:a16="http://schemas.microsoft.com/office/drawing/2014/main" val="3957914957"/>
                    </a:ext>
                  </a:extLst>
                </a:gridCol>
              </a:tblGrid>
              <a:tr h="207496"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dirty="0">
                          <a:solidFill>
                            <a:schemeClr val="accent3"/>
                          </a:solidFill>
                        </a:rPr>
                        <a:t>ENTITIES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787088"/>
                  </a:ext>
                </a:extLst>
              </a:tr>
              <a:tr h="237138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Customer 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1116595"/>
                  </a:ext>
                </a:extLst>
              </a:tr>
              <a:tr h="237138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Utilities 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8306603"/>
                  </a:ext>
                </a:extLst>
              </a:tr>
              <a:tr h="237138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Supplier 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035489"/>
                  </a:ext>
                </a:extLst>
              </a:tr>
              <a:tr h="237138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Order 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609764"/>
                  </a:ext>
                </a:extLst>
              </a:tr>
              <a:tr h="237138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Product 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516731"/>
                  </a:ext>
                </a:extLst>
              </a:tr>
              <a:tr h="237138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Employee 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9584310"/>
                  </a:ext>
                </a:extLst>
              </a:tr>
              <a:tr h="237138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7958659"/>
                  </a:ext>
                </a:extLst>
              </a:tr>
              <a:tr h="237138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Subscription 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310105"/>
                  </a:ext>
                </a:extLst>
              </a:tr>
              <a:tr h="237138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Manufacturer 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9485824"/>
                  </a:ext>
                </a:extLst>
              </a:tr>
              <a:tr h="2371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Location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64431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D89B497-016A-9F0D-5C48-0765157097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7228" y="2389687"/>
            <a:ext cx="2392452" cy="5450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12845EA-F9BC-E885-C902-9E24AEA9C6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7660" y="4719502"/>
            <a:ext cx="1755905" cy="4239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7;p38">
            <a:extLst>
              <a:ext uri="{FF2B5EF4-FFF2-40B4-BE49-F238E27FC236}">
                <a16:creationId xmlns:a16="http://schemas.microsoft.com/office/drawing/2014/main" id="{846A0C5F-CECD-03D2-2C2E-4DFDA4CF9F18}"/>
              </a:ext>
            </a:extLst>
          </p:cNvPr>
          <p:cNvSpPr txBox="1">
            <a:spLocks/>
          </p:cNvSpPr>
          <p:nvPr/>
        </p:nvSpPr>
        <p:spPr>
          <a:xfrm>
            <a:off x="2796782" y="27901"/>
            <a:ext cx="3161295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VIEWS</a:t>
            </a:r>
            <a:r>
              <a:rPr lang="en-US" sz="2000" dirty="0">
                <a:solidFill>
                  <a:schemeClr val="accent3"/>
                </a:solidFill>
              </a:rPr>
              <a:t> AND TRIGGERS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FAE73A-E9F8-75CE-41B5-23F9BE448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19" y="664445"/>
            <a:ext cx="5478780" cy="16536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62C782-1CC0-AD19-CF40-D4204FA56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238" y="615146"/>
            <a:ext cx="2431850" cy="30515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623A4C-C22B-06D5-929B-43A845021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3107" y="2537769"/>
            <a:ext cx="2796782" cy="15404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74C28D-5034-8F15-C450-0D750C085B99}"/>
              </a:ext>
            </a:extLst>
          </p:cNvPr>
          <p:cNvSpPr txBox="1"/>
          <p:nvPr/>
        </p:nvSpPr>
        <p:spPr>
          <a:xfrm>
            <a:off x="1253872" y="2349043"/>
            <a:ext cx="35089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accent3"/>
                </a:solidFill>
              </a:rPr>
              <a:t>View of Top 5 Most Expensive Products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CB2815-3AF4-6027-1BB7-0B63B9FD497E}"/>
              </a:ext>
            </a:extLst>
          </p:cNvPr>
          <p:cNvSpPr txBox="1"/>
          <p:nvPr/>
        </p:nvSpPr>
        <p:spPr>
          <a:xfrm>
            <a:off x="351106" y="444804"/>
            <a:ext cx="35089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accent3"/>
                </a:solidFill>
              </a:rPr>
              <a:t>Views of Active Customers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A36AB-50FD-7870-DAA0-D7D68C610DFE}"/>
              </a:ext>
            </a:extLst>
          </p:cNvPr>
          <p:cNvSpPr txBox="1"/>
          <p:nvPr/>
        </p:nvSpPr>
        <p:spPr>
          <a:xfrm>
            <a:off x="4824154" y="353535"/>
            <a:ext cx="35089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accent3"/>
                </a:solidFill>
              </a:rPr>
              <a:t>Trigger of Subscription History</a:t>
            </a:r>
          </a:p>
        </p:txBody>
      </p:sp>
      <p:grpSp>
        <p:nvGrpSpPr>
          <p:cNvPr id="21" name="Google Shape;768;p53">
            <a:extLst>
              <a:ext uri="{FF2B5EF4-FFF2-40B4-BE49-F238E27FC236}">
                <a16:creationId xmlns:a16="http://schemas.microsoft.com/office/drawing/2014/main" id="{AB013467-4F35-469D-8B12-68CD8FA1B05B}"/>
              </a:ext>
            </a:extLst>
          </p:cNvPr>
          <p:cNvGrpSpPr/>
          <p:nvPr/>
        </p:nvGrpSpPr>
        <p:grpSpPr>
          <a:xfrm rot="5400000">
            <a:off x="46126" y="191088"/>
            <a:ext cx="484800" cy="379412"/>
            <a:chOff x="4768325" y="2163475"/>
            <a:chExt cx="59700" cy="46725"/>
          </a:xfrm>
        </p:grpSpPr>
        <p:sp>
          <p:nvSpPr>
            <p:cNvPr id="22" name="Google Shape;769;p53">
              <a:extLst>
                <a:ext uri="{FF2B5EF4-FFF2-40B4-BE49-F238E27FC236}">
                  <a16:creationId xmlns:a16="http://schemas.microsoft.com/office/drawing/2014/main" id="{0C0BCDE2-F9A2-CD87-9329-646FAE5020D8}"/>
                </a:ext>
              </a:extLst>
            </p:cNvPr>
            <p:cNvSpPr/>
            <p:nvPr/>
          </p:nvSpPr>
          <p:spPr>
            <a:xfrm>
              <a:off x="4768325" y="2163475"/>
              <a:ext cx="35375" cy="46725"/>
            </a:xfrm>
            <a:custGeom>
              <a:avLst/>
              <a:gdLst/>
              <a:ahLst/>
              <a:cxnLst/>
              <a:rect l="l" t="t" r="r" b="b"/>
              <a:pathLst>
                <a:path w="1415" h="1869" extrusionOk="0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70;p53">
              <a:extLst>
                <a:ext uri="{FF2B5EF4-FFF2-40B4-BE49-F238E27FC236}">
                  <a16:creationId xmlns:a16="http://schemas.microsoft.com/office/drawing/2014/main" id="{87CA236B-725E-A743-2801-2BFF4DA15594}"/>
                </a:ext>
              </a:extLst>
            </p:cNvPr>
            <p:cNvSpPr/>
            <p:nvPr/>
          </p:nvSpPr>
          <p:spPr>
            <a:xfrm>
              <a:off x="4792475" y="2163475"/>
              <a:ext cx="35550" cy="46725"/>
            </a:xfrm>
            <a:custGeom>
              <a:avLst/>
              <a:gdLst/>
              <a:ahLst/>
              <a:cxnLst/>
              <a:rect l="l" t="t" r="r" b="b"/>
              <a:pathLst>
                <a:path w="1422" h="1869" extrusionOk="0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C0F18E4-D396-5BFB-C8E2-36479D57FA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933" y="2641568"/>
            <a:ext cx="1508891" cy="16917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2E3D2F-1457-51D1-3108-06365CECEF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5573" y="4187186"/>
            <a:ext cx="2431850" cy="8804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0E9C78-B934-CB4D-7D55-347FD40C72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6298" y="3750318"/>
            <a:ext cx="4241645" cy="3276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EBBC84-D83C-9CC0-FA5F-9626BE3943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9549" y="4116719"/>
            <a:ext cx="995141" cy="10102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4"/>
          <p:cNvSpPr/>
          <p:nvPr/>
        </p:nvSpPr>
        <p:spPr>
          <a:xfrm>
            <a:off x="-1068438" y="4617165"/>
            <a:ext cx="2386157" cy="517674"/>
          </a:xfrm>
          <a:custGeom>
            <a:avLst/>
            <a:gdLst/>
            <a:ahLst/>
            <a:cxnLst/>
            <a:rect l="l" t="t" r="r" b="b"/>
            <a:pathLst>
              <a:path w="59520" h="12912" extrusionOk="0">
                <a:moveTo>
                  <a:pt x="3641" y="1"/>
                </a:moveTo>
                <a:lnTo>
                  <a:pt x="21" y="1970"/>
                </a:lnTo>
                <a:lnTo>
                  <a:pt x="21" y="3323"/>
                </a:lnTo>
                <a:lnTo>
                  <a:pt x="6148" y="1"/>
                </a:lnTo>
                <a:close/>
                <a:moveTo>
                  <a:pt x="12573" y="1"/>
                </a:moveTo>
                <a:lnTo>
                  <a:pt x="21" y="6804"/>
                </a:lnTo>
                <a:lnTo>
                  <a:pt x="21" y="8157"/>
                </a:lnTo>
                <a:lnTo>
                  <a:pt x="15059" y="1"/>
                </a:lnTo>
                <a:close/>
                <a:moveTo>
                  <a:pt x="21365" y="1"/>
                </a:moveTo>
                <a:lnTo>
                  <a:pt x="1" y="11558"/>
                </a:lnTo>
                <a:lnTo>
                  <a:pt x="1" y="12911"/>
                </a:lnTo>
                <a:lnTo>
                  <a:pt x="23872" y="1"/>
                </a:lnTo>
                <a:close/>
                <a:moveTo>
                  <a:pt x="30894" y="1"/>
                </a:moveTo>
                <a:lnTo>
                  <a:pt x="7043" y="12911"/>
                </a:lnTo>
                <a:lnTo>
                  <a:pt x="9529" y="12911"/>
                </a:lnTo>
                <a:lnTo>
                  <a:pt x="33401" y="1"/>
                </a:lnTo>
                <a:close/>
                <a:moveTo>
                  <a:pt x="40423" y="1"/>
                </a:moveTo>
                <a:lnTo>
                  <a:pt x="16551" y="12911"/>
                </a:lnTo>
                <a:lnTo>
                  <a:pt x="19038" y="12911"/>
                </a:lnTo>
                <a:lnTo>
                  <a:pt x="42909" y="1"/>
                </a:lnTo>
                <a:close/>
                <a:moveTo>
                  <a:pt x="50011" y="1"/>
                </a:moveTo>
                <a:lnTo>
                  <a:pt x="26140" y="12911"/>
                </a:lnTo>
                <a:lnTo>
                  <a:pt x="28626" y="12911"/>
                </a:lnTo>
                <a:lnTo>
                  <a:pt x="52498" y="1"/>
                </a:lnTo>
                <a:close/>
                <a:moveTo>
                  <a:pt x="59520" y="1"/>
                </a:moveTo>
                <a:lnTo>
                  <a:pt x="35648" y="12911"/>
                </a:lnTo>
                <a:lnTo>
                  <a:pt x="38155" y="12911"/>
                </a:lnTo>
                <a:lnTo>
                  <a:pt x="59520" y="1353"/>
                </a:lnTo>
                <a:lnTo>
                  <a:pt x="59520" y="1"/>
                </a:lnTo>
                <a:close/>
                <a:moveTo>
                  <a:pt x="59520" y="5213"/>
                </a:moveTo>
                <a:lnTo>
                  <a:pt x="45296" y="12911"/>
                </a:lnTo>
                <a:lnTo>
                  <a:pt x="47803" y="12911"/>
                </a:lnTo>
                <a:lnTo>
                  <a:pt x="59520" y="6565"/>
                </a:lnTo>
                <a:lnTo>
                  <a:pt x="59520" y="5213"/>
                </a:lnTo>
                <a:close/>
                <a:moveTo>
                  <a:pt x="59520" y="10365"/>
                </a:moveTo>
                <a:lnTo>
                  <a:pt x="54805" y="12911"/>
                </a:lnTo>
                <a:lnTo>
                  <a:pt x="57312" y="12911"/>
                </a:lnTo>
                <a:lnTo>
                  <a:pt x="59520" y="11718"/>
                </a:lnTo>
                <a:lnTo>
                  <a:pt x="59520" y="10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67;p38">
            <a:extLst>
              <a:ext uri="{FF2B5EF4-FFF2-40B4-BE49-F238E27FC236}">
                <a16:creationId xmlns:a16="http://schemas.microsoft.com/office/drawing/2014/main" id="{AE805D75-E834-4481-1880-59E320E2DACC}"/>
              </a:ext>
            </a:extLst>
          </p:cNvPr>
          <p:cNvSpPr txBox="1">
            <a:spLocks/>
          </p:cNvSpPr>
          <p:nvPr/>
        </p:nvSpPr>
        <p:spPr>
          <a:xfrm>
            <a:off x="2072640" y="-63539"/>
            <a:ext cx="4819539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DATA ENCRYPTION </a:t>
            </a:r>
            <a:r>
              <a:rPr lang="en-US" sz="2000" dirty="0">
                <a:solidFill>
                  <a:schemeClr val="accent3"/>
                </a:solidFill>
              </a:rPr>
              <a:t>AND FUNCTIONS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8DFC73-3FB6-BBAF-E96B-ED07F55A2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8" y="349117"/>
            <a:ext cx="2561533" cy="39136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AE6520-E489-F6B0-EF31-1FB363737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082" y="349118"/>
            <a:ext cx="3593503" cy="42006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092ECE7-09F3-7B02-60A6-3A4CCA026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5172" y="349117"/>
            <a:ext cx="2606040" cy="27498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0" name="Google Shape;768;p53">
            <a:extLst>
              <a:ext uri="{FF2B5EF4-FFF2-40B4-BE49-F238E27FC236}">
                <a16:creationId xmlns:a16="http://schemas.microsoft.com/office/drawing/2014/main" id="{2A1808C5-CA7B-ED14-2DE4-36DB5246248D}"/>
              </a:ext>
            </a:extLst>
          </p:cNvPr>
          <p:cNvGrpSpPr/>
          <p:nvPr/>
        </p:nvGrpSpPr>
        <p:grpSpPr>
          <a:xfrm rot="5400000">
            <a:off x="8649106" y="61355"/>
            <a:ext cx="484800" cy="379412"/>
            <a:chOff x="4768325" y="2163475"/>
            <a:chExt cx="59700" cy="46725"/>
          </a:xfrm>
        </p:grpSpPr>
        <p:sp>
          <p:nvSpPr>
            <p:cNvPr id="31" name="Google Shape;769;p53">
              <a:extLst>
                <a:ext uri="{FF2B5EF4-FFF2-40B4-BE49-F238E27FC236}">
                  <a16:creationId xmlns:a16="http://schemas.microsoft.com/office/drawing/2014/main" id="{ACFB4211-5D6B-1758-F58D-735385C5758C}"/>
                </a:ext>
              </a:extLst>
            </p:cNvPr>
            <p:cNvSpPr/>
            <p:nvPr/>
          </p:nvSpPr>
          <p:spPr>
            <a:xfrm>
              <a:off x="4768325" y="2163475"/>
              <a:ext cx="35375" cy="46725"/>
            </a:xfrm>
            <a:custGeom>
              <a:avLst/>
              <a:gdLst/>
              <a:ahLst/>
              <a:cxnLst/>
              <a:rect l="l" t="t" r="r" b="b"/>
              <a:pathLst>
                <a:path w="1415" h="1869" extrusionOk="0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770;p53">
              <a:extLst>
                <a:ext uri="{FF2B5EF4-FFF2-40B4-BE49-F238E27FC236}">
                  <a16:creationId xmlns:a16="http://schemas.microsoft.com/office/drawing/2014/main" id="{D559E202-DE47-EB1E-52DD-6F38BD1FD3B4}"/>
                </a:ext>
              </a:extLst>
            </p:cNvPr>
            <p:cNvSpPr/>
            <p:nvPr/>
          </p:nvSpPr>
          <p:spPr>
            <a:xfrm>
              <a:off x="4792475" y="2163475"/>
              <a:ext cx="35550" cy="46725"/>
            </a:xfrm>
            <a:custGeom>
              <a:avLst/>
              <a:gdLst/>
              <a:ahLst/>
              <a:cxnLst/>
              <a:rect l="l" t="t" r="r" b="b"/>
              <a:pathLst>
                <a:path w="1422" h="1869" extrusionOk="0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DC0D0B8-A6BD-1334-0159-60207FDFF7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1346" y="3243341"/>
            <a:ext cx="2569866" cy="15305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B16A8F-9670-B5F0-B56A-F421AEF3D4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13" y="4262814"/>
            <a:ext cx="2561533" cy="6656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DB67FB-B8DA-7667-B2AE-BD3CC5A7DE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5116" y="4300452"/>
            <a:ext cx="1779805" cy="6656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42D5D2-5EA1-710B-444A-7E245A62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740" y="-137160"/>
            <a:ext cx="3909060" cy="617400"/>
          </a:xfrm>
        </p:spPr>
        <p:txBody>
          <a:bodyPr/>
          <a:lstStyle/>
          <a:p>
            <a:r>
              <a:rPr lang="en-US" u="sng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VISUALIZATION </a:t>
            </a:r>
          </a:p>
        </p:txBody>
      </p:sp>
      <p:grpSp>
        <p:nvGrpSpPr>
          <p:cNvPr id="10" name="Google Shape;765;p53">
            <a:extLst>
              <a:ext uri="{FF2B5EF4-FFF2-40B4-BE49-F238E27FC236}">
                <a16:creationId xmlns:a16="http://schemas.microsoft.com/office/drawing/2014/main" id="{E1E486E5-88DA-D69D-8728-F5113E0C6DB5}"/>
              </a:ext>
            </a:extLst>
          </p:cNvPr>
          <p:cNvGrpSpPr/>
          <p:nvPr/>
        </p:nvGrpSpPr>
        <p:grpSpPr>
          <a:xfrm rot="5400000">
            <a:off x="83281" y="161004"/>
            <a:ext cx="484800" cy="379412"/>
            <a:chOff x="4768325" y="2163475"/>
            <a:chExt cx="59700" cy="46725"/>
          </a:xfrm>
        </p:grpSpPr>
        <p:sp>
          <p:nvSpPr>
            <p:cNvPr id="11" name="Google Shape;766;p53">
              <a:extLst>
                <a:ext uri="{FF2B5EF4-FFF2-40B4-BE49-F238E27FC236}">
                  <a16:creationId xmlns:a16="http://schemas.microsoft.com/office/drawing/2014/main" id="{023D00B0-F934-D7E7-F845-FEBCFC452114}"/>
                </a:ext>
              </a:extLst>
            </p:cNvPr>
            <p:cNvSpPr/>
            <p:nvPr/>
          </p:nvSpPr>
          <p:spPr>
            <a:xfrm>
              <a:off x="4768325" y="2163475"/>
              <a:ext cx="35375" cy="46725"/>
            </a:xfrm>
            <a:custGeom>
              <a:avLst/>
              <a:gdLst/>
              <a:ahLst/>
              <a:cxnLst/>
              <a:rect l="l" t="t" r="r" b="b"/>
              <a:pathLst>
                <a:path w="1415" h="1869" extrusionOk="0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67;p53">
              <a:extLst>
                <a:ext uri="{FF2B5EF4-FFF2-40B4-BE49-F238E27FC236}">
                  <a16:creationId xmlns:a16="http://schemas.microsoft.com/office/drawing/2014/main" id="{092E3EE8-2EA8-FE24-F913-F2323AC23E11}"/>
                </a:ext>
              </a:extLst>
            </p:cNvPr>
            <p:cNvSpPr/>
            <p:nvPr/>
          </p:nvSpPr>
          <p:spPr>
            <a:xfrm>
              <a:off x="4792475" y="2163475"/>
              <a:ext cx="35550" cy="46725"/>
            </a:xfrm>
            <a:custGeom>
              <a:avLst/>
              <a:gdLst/>
              <a:ahLst/>
              <a:cxnLst/>
              <a:rect l="l" t="t" r="r" b="b"/>
              <a:pathLst>
                <a:path w="1422" h="1869" extrusionOk="0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" name="Picture 20" descr="Chart, treemap chart&#10;&#10;Description automatically generated">
            <a:extLst>
              <a:ext uri="{FF2B5EF4-FFF2-40B4-BE49-F238E27FC236}">
                <a16:creationId xmlns:a16="http://schemas.microsoft.com/office/drawing/2014/main" id="{9D329CDB-64F5-628B-63BB-5DBE06AEA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706" y="2976450"/>
            <a:ext cx="2836068" cy="1964214"/>
          </a:xfrm>
          <a:prstGeom prst="rect">
            <a:avLst/>
          </a:prstGeom>
        </p:spPr>
      </p:pic>
      <p:pic>
        <p:nvPicPr>
          <p:cNvPr id="23" name="Picture 22" descr="Chart, bubble chart&#10;&#10;Description automatically generated">
            <a:extLst>
              <a:ext uri="{FF2B5EF4-FFF2-40B4-BE49-F238E27FC236}">
                <a16:creationId xmlns:a16="http://schemas.microsoft.com/office/drawing/2014/main" id="{EBF5864D-8C1B-FF8B-8578-01A09395B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387" y="653157"/>
            <a:ext cx="2364839" cy="2128143"/>
          </a:xfrm>
          <a:prstGeom prst="rect">
            <a:avLst/>
          </a:prstGeom>
        </p:spPr>
      </p:pic>
      <p:pic>
        <p:nvPicPr>
          <p:cNvPr id="25" name="Picture 24" descr="Chart, bar chart&#10;&#10;Description automatically generated">
            <a:extLst>
              <a:ext uri="{FF2B5EF4-FFF2-40B4-BE49-F238E27FC236}">
                <a16:creationId xmlns:a16="http://schemas.microsoft.com/office/drawing/2014/main" id="{C02ACEA3-CEF8-69AF-62C3-4156DDFF6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5959" y="653158"/>
            <a:ext cx="2476501" cy="2150374"/>
          </a:xfrm>
          <a:prstGeom prst="rect">
            <a:avLst/>
          </a:prstGeom>
        </p:spPr>
      </p:pic>
      <p:pic>
        <p:nvPicPr>
          <p:cNvPr id="27" name="Picture 26" descr="Map&#10;&#10;Description automatically generated">
            <a:extLst>
              <a:ext uri="{FF2B5EF4-FFF2-40B4-BE49-F238E27FC236}">
                <a16:creationId xmlns:a16="http://schemas.microsoft.com/office/drawing/2014/main" id="{A9D2E7F7-7F86-C9B9-E901-8A1E9B6182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9639" y="653158"/>
            <a:ext cx="2364839" cy="2119031"/>
          </a:xfrm>
          <a:prstGeom prst="rect">
            <a:avLst/>
          </a:prstGeom>
        </p:spPr>
      </p:pic>
      <p:pic>
        <p:nvPicPr>
          <p:cNvPr id="29" name="Picture 28" descr="Chart, scatter chart&#10;&#10;Description automatically generated">
            <a:extLst>
              <a:ext uri="{FF2B5EF4-FFF2-40B4-BE49-F238E27FC236}">
                <a16:creationId xmlns:a16="http://schemas.microsoft.com/office/drawing/2014/main" id="{658C6207-372E-8B88-9029-F349F5B62D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6270" y="2976450"/>
            <a:ext cx="3282558" cy="19695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42D5D2-5EA1-710B-444A-7E245A62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740" y="-137160"/>
            <a:ext cx="3909060" cy="617400"/>
          </a:xfrm>
        </p:spPr>
        <p:txBody>
          <a:bodyPr/>
          <a:lstStyle/>
          <a:p>
            <a:r>
              <a:rPr lang="en-US" u="sng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VISUALIZATION </a:t>
            </a:r>
          </a:p>
        </p:txBody>
      </p:sp>
      <p:grpSp>
        <p:nvGrpSpPr>
          <p:cNvPr id="10" name="Google Shape;765;p53">
            <a:extLst>
              <a:ext uri="{FF2B5EF4-FFF2-40B4-BE49-F238E27FC236}">
                <a16:creationId xmlns:a16="http://schemas.microsoft.com/office/drawing/2014/main" id="{E1E486E5-88DA-D69D-8728-F5113E0C6DB5}"/>
              </a:ext>
            </a:extLst>
          </p:cNvPr>
          <p:cNvGrpSpPr/>
          <p:nvPr/>
        </p:nvGrpSpPr>
        <p:grpSpPr>
          <a:xfrm rot="5400000">
            <a:off x="83281" y="161004"/>
            <a:ext cx="484800" cy="379412"/>
            <a:chOff x="4768325" y="2163475"/>
            <a:chExt cx="59700" cy="46725"/>
          </a:xfrm>
        </p:grpSpPr>
        <p:sp>
          <p:nvSpPr>
            <p:cNvPr id="11" name="Google Shape;766;p53">
              <a:extLst>
                <a:ext uri="{FF2B5EF4-FFF2-40B4-BE49-F238E27FC236}">
                  <a16:creationId xmlns:a16="http://schemas.microsoft.com/office/drawing/2014/main" id="{023D00B0-F934-D7E7-F845-FEBCFC452114}"/>
                </a:ext>
              </a:extLst>
            </p:cNvPr>
            <p:cNvSpPr/>
            <p:nvPr/>
          </p:nvSpPr>
          <p:spPr>
            <a:xfrm>
              <a:off x="4768325" y="2163475"/>
              <a:ext cx="35375" cy="46725"/>
            </a:xfrm>
            <a:custGeom>
              <a:avLst/>
              <a:gdLst/>
              <a:ahLst/>
              <a:cxnLst/>
              <a:rect l="l" t="t" r="r" b="b"/>
              <a:pathLst>
                <a:path w="1415" h="1869" extrusionOk="0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67;p53">
              <a:extLst>
                <a:ext uri="{FF2B5EF4-FFF2-40B4-BE49-F238E27FC236}">
                  <a16:creationId xmlns:a16="http://schemas.microsoft.com/office/drawing/2014/main" id="{092E3EE8-2EA8-FE24-F913-F2323AC23E11}"/>
                </a:ext>
              </a:extLst>
            </p:cNvPr>
            <p:cNvSpPr/>
            <p:nvPr/>
          </p:nvSpPr>
          <p:spPr>
            <a:xfrm>
              <a:off x="4792475" y="2163475"/>
              <a:ext cx="35550" cy="46725"/>
            </a:xfrm>
            <a:custGeom>
              <a:avLst/>
              <a:gdLst/>
              <a:ahLst/>
              <a:cxnLst/>
              <a:rect l="l" t="t" r="r" b="b"/>
              <a:pathLst>
                <a:path w="1422" h="1869" extrusionOk="0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DB83CFFE-930D-CE0F-6D65-A79F78D4C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7057" y="1364959"/>
            <a:ext cx="2850847" cy="2413579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5150F6A5-1D1F-B0BA-310E-3CD3827CB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377" y="2571749"/>
            <a:ext cx="2804533" cy="2308635"/>
          </a:xfrm>
          <a:prstGeom prst="rect">
            <a:avLst/>
          </a:prstGeom>
        </p:spPr>
      </p:pic>
      <p:pic>
        <p:nvPicPr>
          <p:cNvPr id="13" name="Picture 12" descr="Chart, treemap chart&#10;&#10;Description automatically generated">
            <a:extLst>
              <a:ext uri="{FF2B5EF4-FFF2-40B4-BE49-F238E27FC236}">
                <a16:creationId xmlns:a16="http://schemas.microsoft.com/office/drawing/2014/main" id="{F11A8E64-D7BB-CE22-B1A4-E2ED72A52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78" y="789222"/>
            <a:ext cx="2980606" cy="247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59023"/>
      </p:ext>
    </p:extLst>
  </p:cSld>
  <p:clrMapOvr>
    <a:masterClrMapping/>
  </p:clrMapOvr>
</p:sld>
</file>

<file path=ppt/theme/theme1.xml><?xml version="1.0" encoding="utf-8"?>
<a:theme xmlns:a="http://schemas.openxmlformats.org/drawingml/2006/main" name="High Intensity Interval Training Gym Center by Slidesgo">
  <a:themeElements>
    <a:clrScheme name="Simple Light">
      <a:dk1>
        <a:srgbClr val="EEEEEE"/>
      </a:dk1>
      <a:lt1>
        <a:srgbClr val="212121"/>
      </a:lt1>
      <a:dk2>
        <a:srgbClr val="FAFAFA"/>
      </a:dk2>
      <a:lt2>
        <a:srgbClr val="FFFFFF"/>
      </a:lt2>
      <a:accent1>
        <a:srgbClr val="191919"/>
      </a:accent1>
      <a:accent2>
        <a:srgbClr val="3C3C3C"/>
      </a:accent2>
      <a:accent3>
        <a:srgbClr val="FF7E02"/>
      </a:accent3>
      <a:accent4>
        <a:srgbClr val="FFFFFF"/>
      </a:accent4>
      <a:accent5>
        <a:srgbClr val="FFFFFF"/>
      </a:accent5>
      <a:accent6>
        <a:srgbClr val="FFFFFF"/>
      </a:accent6>
      <a:hlink>
        <a:srgbClr val="FAFAF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5CDB228CE62B4F8BAF5013A4A11728" ma:contentTypeVersion="10" ma:contentTypeDescription="Create a new document." ma:contentTypeScope="" ma:versionID="446d40fad8e3c3a10e7b24dde9ec7fd8">
  <xsd:schema xmlns:xsd="http://www.w3.org/2001/XMLSchema" xmlns:xs="http://www.w3.org/2001/XMLSchema" xmlns:p="http://schemas.microsoft.com/office/2006/metadata/properties" xmlns:ns3="62cd6d3a-22c3-4b41-9960-bb9ae70ca97e" xmlns:ns4="891bcced-4c3f-4ac7-a9b5-5777d65c0159" targetNamespace="http://schemas.microsoft.com/office/2006/metadata/properties" ma:root="true" ma:fieldsID="95199508c35665501ad1c3ae47d9476f" ns3:_="" ns4:_="">
    <xsd:import namespace="62cd6d3a-22c3-4b41-9960-bb9ae70ca97e"/>
    <xsd:import namespace="891bcced-4c3f-4ac7-a9b5-5777d65c015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cd6d3a-22c3-4b41-9960-bb9ae70ca9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1bcced-4c3f-4ac7-a9b5-5777d65c0159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2cd6d3a-22c3-4b41-9960-bb9ae70ca97e" xsi:nil="true"/>
  </documentManagement>
</p:properties>
</file>

<file path=customXml/itemProps1.xml><?xml version="1.0" encoding="utf-8"?>
<ds:datastoreItem xmlns:ds="http://schemas.openxmlformats.org/officeDocument/2006/customXml" ds:itemID="{64679F36-7E6C-4AE5-B446-00CE42184E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2cd6d3a-22c3-4b41-9960-bb9ae70ca97e"/>
    <ds:schemaRef ds:uri="891bcced-4c3f-4ac7-a9b5-5777d65c015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6204E81-D620-4969-8604-621DE02FE3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71375D3-EE74-4A7E-9247-B41D2DF49DF9}">
  <ds:schemaRefs>
    <ds:schemaRef ds:uri="http://schemas.microsoft.com/office/2006/metadata/properties"/>
    <ds:schemaRef ds:uri="http://schemas.microsoft.com/office/infopath/2007/PartnerControls"/>
    <ds:schemaRef ds:uri="62cd6d3a-22c3-4b41-9960-bb9ae70ca9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507</Words>
  <Application>Microsoft Office PowerPoint</Application>
  <PresentationFormat>On-screen Show (16:9)</PresentationFormat>
  <Paragraphs>80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Aharoni</vt:lpstr>
      <vt:lpstr>Roboto Condensed Light</vt:lpstr>
      <vt:lpstr>Wingdings</vt:lpstr>
      <vt:lpstr>Arial</vt:lpstr>
      <vt:lpstr>Abadi</vt:lpstr>
      <vt:lpstr>Times New Roman</vt:lpstr>
      <vt:lpstr>Bebas Neue</vt:lpstr>
      <vt:lpstr>Amasis MT Pro</vt:lpstr>
      <vt:lpstr>Work Sans</vt:lpstr>
      <vt:lpstr>Calibri</vt:lpstr>
      <vt:lpstr>Anaheim</vt:lpstr>
      <vt:lpstr>High Intensity Interval Training Gym Center by Slidesgo</vt:lpstr>
      <vt:lpstr>DAMG 6210 Data Management and Database Design</vt:lpstr>
      <vt:lpstr>OBJECTIVE</vt:lpstr>
      <vt:lpstr>ERD DIAGRAM</vt:lpstr>
      <vt:lpstr>HIGH LEVEL DESIGN</vt:lpstr>
      <vt:lpstr>DDL STATEMENTS AND STORED PROCEDURES </vt:lpstr>
      <vt:lpstr>PowerPoint Presentation</vt:lpstr>
      <vt:lpstr>PowerPoint Presentation</vt:lpstr>
      <vt:lpstr>VISUALIZATION </vt:lpstr>
      <vt:lpstr>VISUALIZATION </vt:lpstr>
      <vt:lpstr>OUTCOMES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DAMG 6210 Data Management and Database Design</dc:title>
  <dc:creator>Pratik</dc:creator>
  <cp:lastModifiedBy>Pratik Prakash Sannakki</cp:lastModifiedBy>
  <cp:revision>44</cp:revision>
  <dcterms:modified xsi:type="dcterms:W3CDTF">2023-04-26T21:34:17Z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0x010100705CDB228CE62B4F8BAF5013A4A11728</vt:lpwstr>
  </property>
</Properties>
</file>